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3" r:id="rId6"/>
    <p:sldId id="264" r:id="rId7"/>
    <p:sldId id="265" r:id="rId8"/>
    <p:sldId id="266" r:id="rId9"/>
  </p:sldIdLst>
  <p:sldSz cx="9144000" cy="5143500" type="screen16x9"/>
  <p:notesSz cx="6858000" cy="9144000"/>
  <p:embeddedFontLst>
    <p:embeddedFont>
      <p:font typeface="Raleway Black" pitchFamily="2" charset="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113604-07E3-4A0C-AF64-377EACE5417B}">
  <a:tblStyle styleId="{AE113604-07E3-4A0C-AF64-377EACE541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/>
    <p:restoredTop sz="94655"/>
  </p:normalViewPr>
  <p:slideViewPr>
    <p:cSldViewPr snapToGrid="0">
      <p:cViewPr varScale="1">
        <p:scale>
          <a:sx n="103" d="100"/>
          <a:sy n="103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8387A1-9A68-4153-B4B9-5857A181A1F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B409B18-B68A-4C56-8C57-9E3E8EBE6EBD}">
      <dgm:prSet custT="1"/>
      <dgm:spPr/>
      <dgm:t>
        <a:bodyPr/>
        <a:lstStyle/>
        <a:p>
          <a:pPr>
            <a:defRPr cap="all"/>
          </a:pPr>
          <a:r>
            <a:rPr lang="en-US" sz="1000" b="1" i="0" dirty="0"/>
            <a:t>Scalability:</a:t>
          </a:r>
          <a:r>
            <a:rPr lang="en-US" sz="1000" b="0" i="0" dirty="0"/>
            <a:t> Expand to nationwide → global, add drones + advanced IoT sensors.</a:t>
          </a:r>
          <a:endParaRPr lang="en-US" sz="1000" dirty="0"/>
        </a:p>
      </dgm:t>
    </dgm:pt>
    <dgm:pt modelId="{CB650393-F0F1-4775-A889-CCBA10F945B4}" type="parTrans" cxnId="{9F00D560-8ED9-42D6-AB7B-D2367AC56B70}">
      <dgm:prSet/>
      <dgm:spPr/>
      <dgm:t>
        <a:bodyPr/>
        <a:lstStyle/>
        <a:p>
          <a:endParaRPr lang="en-US"/>
        </a:p>
      </dgm:t>
    </dgm:pt>
    <dgm:pt modelId="{4694D221-EAAD-4F83-AD04-4ECE08F79642}" type="sibTrans" cxnId="{9F00D560-8ED9-42D6-AB7B-D2367AC56B70}">
      <dgm:prSet/>
      <dgm:spPr/>
      <dgm:t>
        <a:bodyPr/>
        <a:lstStyle/>
        <a:p>
          <a:endParaRPr lang="en-US"/>
        </a:p>
      </dgm:t>
    </dgm:pt>
    <dgm:pt modelId="{DB26257F-6057-4455-BE0C-EC8DFECBD743}">
      <dgm:prSet custT="1"/>
      <dgm:spPr/>
      <dgm:t>
        <a:bodyPr/>
        <a:lstStyle/>
        <a:p>
          <a:pPr>
            <a:defRPr cap="all"/>
          </a:pPr>
          <a:r>
            <a:rPr lang="en-US" sz="1000" b="1" i="0" dirty="0"/>
            <a:t>Vision:</a:t>
          </a:r>
          <a:r>
            <a:rPr lang="en-US" sz="1000" b="0" i="0" dirty="0"/>
            <a:t> All-in-one Digital Agronomy Assistant (soil, yield, irrigation, pest).</a:t>
          </a:r>
          <a:endParaRPr lang="en-US" sz="1000" dirty="0"/>
        </a:p>
      </dgm:t>
    </dgm:pt>
    <dgm:pt modelId="{30078D4E-A104-4D39-B583-7F793FC8B35D}" type="parTrans" cxnId="{BF39C37E-2150-4E53-A373-757D1B916E14}">
      <dgm:prSet/>
      <dgm:spPr/>
      <dgm:t>
        <a:bodyPr/>
        <a:lstStyle/>
        <a:p>
          <a:endParaRPr lang="en-US"/>
        </a:p>
      </dgm:t>
    </dgm:pt>
    <dgm:pt modelId="{AE403EBB-0A51-4093-9FFB-4F2082CD40C8}" type="sibTrans" cxnId="{BF39C37E-2150-4E53-A373-757D1B916E14}">
      <dgm:prSet/>
      <dgm:spPr/>
      <dgm:t>
        <a:bodyPr/>
        <a:lstStyle/>
        <a:p>
          <a:endParaRPr lang="en-US"/>
        </a:p>
      </dgm:t>
    </dgm:pt>
    <dgm:pt modelId="{F3075B9C-B3B5-43F6-B78A-D8FAE1516B16}">
      <dgm:prSet custT="1"/>
      <dgm:spPr/>
      <dgm:t>
        <a:bodyPr/>
        <a:lstStyle/>
        <a:p>
          <a:pPr>
            <a:defRPr cap="all"/>
          </a:pPr>
          <a:r>
            <a:rPr lang="en-US" sz="1000" b="1" i="0" dirty="0"/>
            <a:t>Adoption:</a:t>
          </a:r>
          <a:r>
            <a:rPr lang="en-US" sz="1000" b="0" i="0" dirty="0"/>
            <a:t> TIE UPS WITH KVK’S AND AGRONOMISTS</a:t>
          </a:r>
          <a:endParaRPr lang="en-US" sz="1000" dirty="0"/>
        </a:p>
      </dgm:t>
    </dgm:pt>
    <dgm:pt modelId="{814A2CE7-A84B-4923-9408-11032ECCF2D5}" type="parTrans" cxnId="{1D326EAE-6158-4FAC-990C-C22906212BF9}">
      <dgm:prSet/>
      <dgm:spPr/>
      <dgm:t>
        <a:bodyPr/>
        <a:lstStyle/>
        <a:p>
          <a:endParaRPr lang="en-US"/>
        </a:p>
      </dgm:t>
    </dgm:pt>
    <dgm:pt modelId="{D574CD1C-CB62-47C6-B31F-16EF95B139A1}" type="sibTrans" cxnId="{1D326EAE-6158-4FAC-990C-C22906212BF9}">
      <dgm:prSet/>
      <dgm:spPr/>
      <dgm:t>
        <a:bodyPr/>
        <a:lstStyle/>
        <a:p>
          <a:endParaRPr lang="en-US"/>
        </a:p>
      </dgm:t>
    </dgm:pt>
    <dgm:pt modelId="{98C9C7AC-A77A-4ACE-AD9D-3A5268AC6B59}">
      <dgm:prSet custT="1"/>
      <dgm:spPr/>
      <dgm:t>
        <a:bodyPr/>
        <a:lstStyle/>
        <a:p>
          <a:pPr>
            <a:defRPr cap="all"/>
          </a:pPr>
          <a:r>
            <a:rPr lang="en-US" sz="1000" b="1" i="0" dirty="0"/>
            <a:t>Next Steps:</a:t>
          </a:r>
          <a:r>
            <a:rPr lang="en-US" sz="1000" b="0" i="0" dirty="0"/>
            <a:t> Pilot testing → data collection → model tuning → funding/incubation.</a:t>
          </a:r>
          <a:endParaRPr lang="en-US" sz="1000" dirty="0"/>
        </a:p>
      </dgm:t>
    </dgm:pt>
    <dgm:pt modelId="{BEC4DF4D-383D-40F2-9A14-75D4779374C0}" type="parTrans" cxnId="{6D74F32F-74C5-42A5-A341-C368D0DA29AE}">
      <dgm:prSet/>
      <dgm:spPr/>
      <dgm:t>
        <a:bodyPr/>
        <a:lstStyle/>
        <a:p>
          <a:endParaRPr lang="en-US"/>
        </a:p>
      </dgm:t>
    </dgm:pt>
    <dgm:pt modelId="{4DABF359-A6CB-4BFA-ABC9-681C5336ED76}" type="sibTrans" cxnId="{6D74F32F-74C5-42A5-A341-C368D0DA29AE}">
      <dgm:prSet/>
      <dgm:spPr/>
      <dgm:t>
        <a:bodyPr/>
        <a:lstStyle/>
        <a:p>
          <a:endParaRPr lang="en-US"/>
        </a:p>
      </dgm:t>
    </dgm:pt>
    <dgm:pt modelId="{61F0DBA2-9C0D-418B-9976-10C6CAAA4158}" type="pres">
      <dgm:prSet presAssocID="{E88387A1-9A68-4153-B4B9-5857A181A1F4}" presName="root" presStyleCnt="0">
        <dgm:presLayoutVars>
          <dgm:dir/>
          <dgm:resizeHandles val="exact"/>
        </dgm:presLayoutVars>
      </dgm:prSet>
      <dgm:spPr/>
    </dgm:pt>
    <dgm:pt modelId="{1212119A-2B12-46E6-89EF-5D2783341F14}" type="pres">
      <dgm:prSet presAssocID="{BB409B18-B68A-4C56-8C57-9E3E8EBE6EBD}" presName="compNode" presStyleCnt="0"/>
      <dgm:spPr/>
    </dgm:pt>
    <dgm:pt modelId="{3772665F-0026-4FC4-AE00-4EDE7D880E02}" type="pres">
      <dgm:prSet presAssocID="{BB409B18-B68A-4C56-8C57-9E3E8EBE6EBD}" presName="iconBgRect" presStyleLbl="bgShp" presStyleIdx="0" presStyleCnt="4"/>
      <dgm:spPr/>
    </dgm:pt>
    <dgm:pt modelId="{C64D94B5-9720-4974-A4DB-33FC38617CD7}" type="pres">
      <dgm:prSet presAssocID="{BB409B18-B68A-4C56-8C57-9E3E8EBE6E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C598D5D-F2BD-4899-A599-0BE1A226B4D9}" type="pres">
      <dgm:prSet presAssocID="{BB409B18-B68A-4C56-8C57-9E3E8EBE6EBD}" presName="spaceRect" presStyleCnt="0"/>
      <dgm:spPr/>
    </dgm:pt>
    <dgm:pt modelId="{3F0CFFF1-4702-4DA6-B41A-6DBCEA0AD1E9}" type="pres">
      <dgm:prSet presAssocID="{BB409B18-B68A-4C56-8C57-9E3E8EBE6EBD}" presName="textRect" presStyleLbl="revTx" presStyleIdx="0" presStyleCnt="4">
        <dgm:presLayoutVars>
          <dgm:chMax val="1"/>
          <dgm:chPref val="1"/>
        </dgm:presLayoutVars>
      </dgm:prSet>
      <dgm:spPr/>
    </dgm:pt>
    <dgm:pt modelId="{F26C7FAD-9FF9-43B0-86A4-3A99339EA526}" type="pres">
      <dgm:prSet presAssocID="{4694D221-EAAD-4F83-AD04-4ECE08F79642}" presName="sibTrans" presStyleCnt="0"/>
      <dgm:spPr/>
    </dgm:pt>
    <dgm:pt modelId="{248C0D86-8F8A-4D7B-A2E5-F50EB3E676E6}" type="pres">
      <dgm:prSet presAssocID="{DB26257F-6057-4455-BE0C-EC8DFECBD743}" presName="compNode" presStyleCnt="0"/>
      <dgm:spPr/>
    </dgm:pt>
    <dgm:pt modelId="{8E1CAF01-4656-4C91-A8A3-4336C6C2E76F}" type="pres">
      <dgm:prSet presAssocID="{DB26257F-6057-4455-BE0C-EC8DFECBD743}" presName="iconBgRect" presStyleLbl="bgShp" presStyleIdx="1" presStyleCnt="4"/>
      <dgm:spPr/>
    </dgm:pt>
    <dgm:pt modelId="{ADCA3693-E5CC-49BB-8ED0-2A52B71C3232}" type="pres">
      <dgm:prSet presAssocID="{DB26257F-6057-4455-BE0C-EC8DFECBD7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spray"/>
        </a:ext>
      </dgm:extLst>
    </dgm:pt>
    <dgm:pt modelId="{5C0F0FB9-7209-4B6B-BD59-17D708073416}" type="pres">
      <dgm:prSet presAssocID="{DB26257F-6057-4455-BE0C-EC8DFECBD743}" presName="spaceRect" presStyleCnt="0"/>
      <dgm:spPr/>
    </dgm:pt>
    <dgm:pt modelId="{F697974A-6BA9-4BCF-B057-1626F7500E52}" type="pres">
      <dgm:prSet presAssocID="{DB26257F-6057-4455-BE0C-EC8DFECBD743}" presName="textRect" presStyleLbl="revTx" presStyleIdx="1" presStyleCnt="4">
        <dgm:presLayoutVars>
          <dgm:chMax val="1"/>
          <dgm:chPref val="1"/>
        </dgm:presLayoutVars>
      </dgm:prSet>
      <dgm:spPr/>
    </dgm:pt>
    <dgm:pt modelId="{0C3787A4-F81B-4077-BB72-FB138619F9D8}" type="pres">
      <dgm:prSet presAssocID="{AE403EBB-0A51-4093-9FFB-4F2082CD40C8}" presName="sibTrans" presStyleCnt="0"/>
      <dgm:spPr/>
    </dgm:pt>
    <dgm:pt modelId="{6A048D4D-A50F-4DD8-8BA0-1E426E6267F6}" type="pres">
      <dgm:prSet presAssocID="{F3075B9C-B3B5-43F6-B78A-D8FAE1516B16}" presName="compNode" presStyleCnt="0"/>
      <dgm:spPr/>
    </dgm:pt>
    <dgm:pt modelId="{6266422E-C27E-455F-A405-4346F0C6D0C9}" type="pres">
      <dgm:prSet presAssocID="{F3075B9C-B3B5-43F6-B78A-D8FAE1516B16}" presName="iconBgRect" presStyleLbl="bgShp" presStyleIdx="2" presStyleCnt="4"/>
      <dgm:spPr/>
    </dgm:pt>
    <dgm:pt modelId="{7A31B5F8-95B7-4951-A09F-473D435773F0}" type="pres">
      <dgm:prSet presAssocID="{F3075B9C-B3B5-43F6-B78A-D8FAE1516B1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CE8E56ED-4C15-49E3-9307-BB8A90D0E1F7}" type="pres">
      <dgm:prSet presAssocID="{F3075B9C-B3B5-43F6-B78A-D8FAE1516B16}" presName="spaceRect" presStyleCnt="0"/>
      <dgm:spPr/>
    </dgm:pt>
    <dgm:pt modelId="{25C4D539-C6AB-4101-AB8F-CCBB996E6EE2}" type="pres">
      <dgm:prSet presAssocID="{F3075B9C-B3B5-43F6-B78A-D8FAE1516B16}" presName="textRect" presStyleLbl="revTx" presStyleIdx="2" presStyleCnt="4">
        <dgm:presLayoutVars>
          <dgm:chMax val="1"/>
          <dgm:chPref val="1"/>
        </dgm:presLayoutVars>
      </dgm:prSet>
      <dgm:spPr/>
    </dgm:pt>
    <dgm:pt modelId="{F809BBE3-F8FA-4B04-B022-21C584EEAFAE}" type="pres">
      <dgm:prSet presAssocID="{D574CD1C-CB62-47C6-B31F-16EF95B139A1}" presName="sibTrans" presStyleCnt="0"/>
      <dgm:spPr/>
    </dgm:pt>
    <dgm:pt modelId="{B6B62475-0EE2-4269-9035-C9964E5C859D}" type="pres">
      <dgm:prSet presAssocID="{98C9C7AC-A77A-4ACE-AD9D-3A5268AC6B59}" presName="compNode" presStyleCnt="0"/>
      <dgm:spPr/>
    </dgm:pt>
    <dgm:pt modelId="{5A9DAA52-E133-4C6D-A437-2D3C521C4140}" type="pres">
      <dgm:prSet presAssocID="{98C9C7AC-A77A-4ACE-AD9D-3A5268AC6B59}" presName="iconBgRect" presStyleLbl="bgShp" presStyleIdx="3" presStyleCnt="4"/>
      <dgm:spPr/>
    </dgm:pt>
    <dgm:pt modelId="{F5D320F6-4DC2-4F08-B292-FFB44DC92AC4}" type="pres">
      <dgm:prSet presAssocID="{98C9C7AC-A77A-4ACE-AD9D-3A5268AC6B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E403A74-9862-45AB-920D-B1AE278941EF}" type="pres">
      <dgm:prSet presAssocID="{98C9C7AC-A77A-4ACE-AD9D-3A5268AC6B59}" presName="spaceRect" presStyleCnt="0"/>
      <dgm:spPr/>
    </dgm:pt>
    <dgm:pt modelId="{C0EA669E-1846-4F74-A549-C11F768CD0C3}" type="pres">
      <dgm:prSet presAssocID="{98C9C7AC-A77A-4ACE-AD9D-3A5268AC6B5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A84C717-20C5-46B0-A292-BB02E3BF6C7A}" type="presOf" srcId="{98C9C7AC-A77A-4ACE-AD9D-3A5268AC6B59}" destId="{C0EA669E-1846-4F74-A549-C11F768CD0C3}" srcOrd="0" destOrd="0" presId="urn:microsoft.com/office/officeart/2018/5/layout/IconCircleLabelList"/>
    <dgm:cxn modelId="{A89B0124-58EB-439E-B749-5DC8F6B427FC}" type="presOf" srcId="{BB409B18-B68A-4C56-8C57-9E3E8EBE6EBD}" destId="{3F0CFFF1-4702-4DA6-B41A-6DBCEA0AD1E9}" srcOrd="0" destOrd="0" presId="urn:microsoft.com/office/officeart/2018/5/layout/IconCircleLabelList"/>
    <dgm:cxn modelId="{1171802C-4C35-4FDD-806B-2AF77A6C1144}" type="presOf" srcId="{DB26257F-6057-4455-BE0C-EC8DFECBD743}" destId="{F697974A-6BA9-4BCF-B057-1626F7500E52}" srcOrd="0" destOrd="0" presId="urn:microsoft.com/office/officeart/2018/5/layout/IconCircleLabelList"/>
    <dgm:cxn modelId="{6D74F32F-74C5-42A5-A341-C368D0DA29AE}" srcId="{E88387A1-9A68-4153-B4B9-5857A181A1F4}" destId="{98C9C7AC-A77A-4ACE-AD9D-3A5268AC6B59}" srcOrd="3" destOrd="0" parTransId="{BEC4DF4D-383D-40F2-9A14-75D4779374C0}" sibTransId="{4DABF359-A6CB-4BFA-ABC9-681C5336ED76}"/>
    <dgm:cxn modelId="{68AB3036-FBE1-4E84-B20A-E6F8B9E3B9D8}" type="presOf" srcId="{F3075B9C-B3B5-43F6-B78A-D8FAE1516B16}" destId="{25C4D539-C6AB-4101-AB8F-CCBB996E6EE2}" srcOrd="0" destOrd="0" presId="urn:microsoft.com/office/officeart/2018/5/layout/IconCircleLabelList"/>
    <dgm:cxn modelId="{9F00D560-8ED9-42D6-AB7B-D2367AC56B70}" srcId="{E88387A1-9A68-4153-B4B9-5857A181A1F4}" destId="{BB409B18-B68A-4C56-8C57-9E3E8EBE6EBD}" srcOrd="0" destOrd="0" parTransId="{CB650393-F0F1-4775-A889-CCBA10F945B4}" sibTransId="{4694D221-EAAD-4F83-AD04-4ECE08F79642}"/>
    <dgm:cxn modelId="{BF39C37E-2150-4E53-A373-757D1B916E14}" srcId="{E88387A1-9A68-4153-B4B9-5857A181A1F4}" destId="{DB26257F-6057-4455-BE0C-EC8DFECBD743}" srcOrd="1" destOrd="0" parTransId="{30078D4E-A104-4D39-B583-7F793FC8B35D}" sibTransId="{AE403EBB-0A51-4093-9FFB-4F2082CD40C8}"/>
    <dgm:cxn modelId="{1D326EAE-6158-4FAC-990C-C22906212BF9}" srcId="{E88387A1-9A68-4153-B4B9-5857A181A1F4}" destId="{F3075B9C-B3B5-43F6-B78A-D8FAE1516B16}" srcOrd="2" destOrd="0" parTransId="{814A2CE7-A84B-4923-9408-11032ECCF2D5}" sibTransId="{D574CD1C-CB62-47C6-B31F-16EF95B139A1}"/>
    <dgm:cxn modelId="{5F8036D2-FCDC-47EF-BA4E-E794607B297F}" type="presOf" srcId="{E88387A1-9A68-4153-B4B9-5857A181A1F4}" destId="{61F0DBA2-9C0D-418B-9976-10C6CAAA4158}" srcOrd="0" destOrd="0" presId="urn:microsoft.com/office/officeart/2018/5/layout/IconCircleLabelList"/>
    <dgm:cxn modelId="{CE487614-0C61-4FC6-BC8C-F238510F0FEC}" type="presParOf" srcId="{61F0DBA2-9C0D-418B-9976-10C6CAAA4158}" destId="{1212119A-2B12-46E6-89EF-5D2783341F14}" srcOrd="0" destOrd="0" presId="urn:microsoft.com/office/officeart/2018/5/layout/IconCircleLabelList"/>
    <dgm:cxn modelId="{977E178B-ABE2-4447-9113-506F2674598F}" type="presParOf" srcId="{1212119A-2B12-46E6-89EF-5D2783341F14}" destId="{3772665F-0026-4FC4-AE00-4EDE7D880E02}" srcOrd="0" destOrd="0" presId="urn:microsoft.com/office/officeart/2018/5/layout/IconCircleLabelList"/>
    <dgm:cxn modelId="{AC6B789F-AC1B-4101-9A9D-47C701DE0E11}" type="presParOf" srcId="{1212119A-2B12-46E6-89EF-5D2783341F14}" destId="{C64D94B5-9720-4974-A4DB-33FC38617CD7}" srcOrd="1" destOrd="0" presId="urn:microsoft.com/office/officeart/2018/5/layout/IconCircleLabelList"/>
    <dgm:cxn modelId="{D6C8620E-650D-484C-98B3-72F5CB063EAF}" type="presParOf" srcId="{1212119A-2B12-46E6-89EF-5D2783341F14}" destId="{7C598D5D-F2BD-4899-A599-0BE1A226B4D9}" srcOrd="2" destOrd="0" presId="urn:microsoft.com/office/officeart/2018/5/layout/IconCircleLabelList"/>
    <dgm:cxn modelId="{D847F1DA-5FBC-4325-A3F4-FB3249DB1EE9}" type="presParOf" srcId="{1212119A-2B12-46E6-89EF-5D2783341F14}" destId="{3F0CFFF1-4702-4DA6-B41A-6DBCEA0AD1E9}" srcOrd="3" destOrd="0" presId="urn:microsoft.com/office/officeart/2018/5/layout/IconCircleLabelList"/>
    <dgm:cxn modelId="{4762C699-620B-486E-8C9F-70F53B53F73A}" type="presParOf" srcId="{61F0DBA2-9C0D-418B-9976-10C6CAAA4158}" destId="{F26C7FAD-9FF9-43B0-86A4-3A99339EA526}" srcOrd="1" destOrd="0" presId="urn:microsoft.com/office/officeart/2018/5/layout/IconCircleLabelList"/>
    <dgm:cxn modelId="{646F90B5-E351-4080-B834-0D02E1448D3F}" type="presParOf" srcId="{61F0DBA2-9C0D-418B-9976-10C6CAAA4158}" destId="{248C0D86-8F8A-4D7B-A2E5-F50EB3E676E6}" srcOrd="2" destOrd="0" presId="urn:microsoft.com/office/officeart/2018/5/layout/IconCircleLabelList"/>
    <dgm:cxn modelId="{840C55D4-4AF0-4CA9-87D8-FAFA6139A787}" type="presParOf" srcId="{248C0D86-8F8A-4D7B-A2E5-F50EB3E676E6}" destId="{8E1CAF01-4656-4C91-A8A3-4336C6C2E76F}" srcOrd="0" destOrd="0" presId="urn:microsoft.com/office/officeart/2018/5/layout/IconCircleLabelList"/>
    <dgm:cxn modelId="{DBD71BA6-CEA1-4F0F-A59E-799B13548851}" type="presParOf" srcId="{248C0D86-8F8A-4D7B-A2E5-F50EB3E676E6}" destId="{ADCA3693-E5CC-49BB-8ED0-2A52B71C3232}" srcOrd="1" destOrd="0" presId="urn:microsoft.com/office/officeart/2018/5/layout/IconCircleLabelList"/>
    <dgm:cxn modelId="{76EC9E39-DA8E-4003-874D-8A38B0B7A37A}" type="presParOf" srcId="{248C0D86-8F8A-4D7B-A2E5-F50EB3E676E6}" destId="{5C0F0FB9-7209-4B6B-BD59-17D708073416}" srcOrd="2" destOrd="0" presId="urn:microsoft.com/office/officeart/2018/5/layout/IconCircleLabelList"/>
    <dgm:cxn modelId="{649469AD-6A40-4935-B6F3-E6EFEF7826DE}" type="presParOf" srcId="{248C0D86-8F8A-4D7B-A2E5-F50EB3E676E6}" destId="{F697974A-6BA9-4BCF-B057-1626F7500E52}" srcOrd="3" destOrd="0" presId="urn:microsoft.com/office/officeart/2018/5/layout/IconCircleLabelList"/>
    <dgm:cxn modelId="{FB76DC85-E544-4ED0-80F5-5174A2F7D097}" type="presParOf" srcId="{61F0DBA2-9C0D-418B-9976-10C6CAAA4158}" destId="{0C3787A4-F81B-4077-BB72-FB138619F9D8}" srcOrd="3" destOrd="0" presId="urn:microsoft.com/office/officeart/2018/5/layout/IconCircleLabelList"/>
    <dgm:cxn modelId="{4B705AD8-CCFA-4E30-8F2E-602E8791FB84}" type="presParOf" srcId="{61F0DBA2-9C0D-418B-9976-10C6CAAA4158}" destId="{6A048D4D-A50F-4DD8-8BA0-1E426E6267F6}" srcOrd="4" destOrd="0" presId="urn:microsoft.com/office/officeart/2018/5/layout/IconCircleLabelList"/>
    <dgm:cxn modelId="{EEEBBE83-E5F7-480D-823F-A71FD4365F6A}" type="presParOf" srcId="{6A048D4D-A50F-4DD8-8BA0-1E426E6267F6}" destId="{6266422E-C27E-455F-A405-4346F0C6D0C9}" srcOrd="0" destOrd="0" presId="urn:microsoft.com/office/officeart/2018/5/layout/IconCircleLabelList"/>
    <dgm:cxn modelId="{C3B20432-D056-4EA9-99E9-F554FEA08C2D}" type="presParOf" srcId="{6A048D4D-A50F-4DD8-8BA0-1E426E6267F6}" destId="{7A31B5F8-95B7-4951-A09F-473D435773F0}" srcOrd="1" destOrd="0" presId="urn:microsoft.com/office/officeart/2018/5/layout/IconCircleLabelList"/>
    <dgm:cxn modelId="{42C1C3D3-DBFC-4D1A-BFB4-7FF4B2968876}" type="presParOf" srcId="{6A048D4D-A50F-4DD8-8BA0-1E426E6267F6}" destId="{CE8E56ED-4C15-49E3-9307-BB8A90D0E1F7}" srcOrd="2" destOrd="0" presId="urn:microsoft.com/office/officeart/2018/5/layout/IconCircleLabelList"/>
    <dgm:cxn modelId="{DECEF0D2-832F-473F-9E77-3163607E7791}" type="presParOf" srcId="{6A048D4D-A50F-4DD8-8BA0-1E426E6267F6}" destId="{25C4D539-C6AB-4101-AB8F-CCBB996E6EE2}" srcOrd="3" destOrd="0" presId="urn:microsoft.com/office/officeart/2018/5/layout/IconCircleLabelList"/>
    <dgm:cxn modelId="{9BD8F36C-1B22-4A27-894B-CA0E6BB9651E}" type="presParOf" srcId="{61F0DBA2-9C0D-418B-9976-10C6CAAA4158}" destId="{F809BBE3-F8FA-4B04-B022-21C584EEAFAE}" srcOrd="5" destOrd="0" presId="urn:microsoft.com/office/officeart/2018/5/layout/IconCircleLabelList"/>
    <dgm:cxn modelId="{9112CDA4-3084-4C0E-A730-52AD4B63E79F}" type="presParOf" srcId="{61F0DBA2-9C0D-418B-9976-10C6CAAA4158}" destId="{B6B62475-0EE2-4269-9035-C9964E5C859D}" srcOrd="6" destOrd="0" presId="urn:microsoft.com/office/officeart/2018/5/layout/IconCircleLabelList"/>
    <dgm:cxn modelId="{53FB51EC-27D1-46EF-84D4-1E89E17A3C33}" type="presParOf" srcId="{B6B62475-0EE2-4269-9035-C9964E5C859D}" destId="{5A9DAA52-E133-4C6D-A437-2D3C521C4140}" srcOrd="0" destOrd="0" presId="urn:microsoft.com/office/officeart/2018/5/layout/IconCircleLabelList"/>
    <dgm:cxn modelId="{99A815EB-216E-42ED-81A2-02138ADA8E08}" type="presParOf" srcId="{B6B62475-0EE2-4269-9035-C9964E5C859D}" destId="{F5D320F6-4DC2-4F08-B292-FFB44DC92AC4}" srcOrd="1" destOrd="0" presId="urn:microsoft.com/office/officeart/2018/5/layout/IconCircleLabelList"/>
    <dgm:cxn modelId="{3839C78E-FF7B-4B73-BA5E-113215F841F9}" type="presParOf" srcId="{B6B62475-0EE2-4269-9035-C9964E5C859D}" destId="{4E403A74-9862-45AB-920D-B1AE278941EF}" srcOrd="2" destOrd="0" presId="urn:microsoft.com/office/officeart/2018/5/layout/IconCircleLabelList"/>
    <dgm:cxn modelId="{EC710180-0796-4F58-B630-D130AFA37051}" type="presParOf" srcId="{B6B62475-0EE2-4269-9035-C9964E5C859D}" destId="{C0EA669E-1846-4F74-A549-C11F768CD0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2665F-0026-4FC4-AE00-4EDE7D880E02}">
      <dsp:nvSpPr>
        <dsp:cNvPr id="0" name=""/>
        <dsp:cNvSpPr/>
      </dsp:nvSpPr>
      <dsp:spPr>
        <a:xfrm>
          <a:off x="313946" y="294997"/>
          <a:ext cx="977906" cy="97790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D94B5-9720-4974-A4DB-33FC38617CD7}">
      <dsp:nvSpPr>
        <dsp:cNvPr id="0" name=""/>
        <dsp:cNvSpPr/>
      </dsp:nvSpPr>
      <dsp:spPr>
        <a:xfrm>
          <a:off x="522352" y="503403"/>
          <a:ext cx="561093" cy="561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CFFF1-4702-4DA6-B41A-6DBCEA0AD1E9}">
      <dsp:nvSpPr>
        <dsp:cNvPr id="0" name=""/>
        <dsp:cNvSpPr/>
      </dsp:nvSpPr>
      <dsp:spPr>
        <a:xfrm>
          <a:off x="1336" y="1577497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000" b="1" i="0" kern="1200" dirty="0"/>
            <a:t>Scalability:</a:t>
          </a:r>
          <a:r>
            <a:rPr lang="en-US" sz="1000" b="0" i="0" kern="1200" dirty="0"/>
            <a:t> Expand to nationwide → global, add drones + advanced IoT sensors.</a:t>
          </a:r>
          <a:endParaRPr lang="en-US" sz="1000" kern="1200" dirty="0"/>
        </a:p>
      </dsp:txBody>
      <dsp:txXfrm>
        <a:off x="1336" y="1577497"/>
        <a:ext cx="1603125" cy="641250"/>
      </dsp:txXfrm>
    </dsp:sp>
    <dsp:sp modelId="{8E1CAF01-4656-4C91-A8A3-4336C6C2E76F}">
      <dsp:nvSpPr>
        <dsp:cNvPr id="0" name=""/>
        <dsp:cNvSpPr/>
      </dsp:nvSpPr>
      <dsp:spPr>
        <a:xfrm>
          <a:off x="2197617" y="294997"/>
          <a:ext cx="977906" cy="97790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A3693-E5CC-49BB-8ED0-2A52B71C3232}">
      <dsp:nvSpPr>
        <dsp:cNvPr id="0" name=""/>
        <dsp:cNvSpPr/>
      </dsp:nvSpPr>
      <dsp:spPr>
        <a:xfrm>
          <a:off x="2406024" y="503403"/>
          <a:ext cx="561093" cy="561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7974A-6BA9-4BCF-B057-1626F7500E52}">
      <dsp:nvSpPr>
        <dsp:cNvPr id="0" name=""/>
        <dsp:cNvSpPr/>
      </dsp:nvSpPr>
      <dsp:spPr>
        <a:xfrm>
          <a:off x="1885008" y="1577497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000" b="1" i="0" kern="1200" dirty="0"/>
            <a:t>Vision:</a:t>
          </a:r>
          <a:r>
            <a:rPr lang="en-US" sz="1000" b="0" i="0" kern="1200" dirty="0"/>
            <a:t> All-in-one Digital Agronomy Assistant (soil, yield, irrigation, pest).</a:t>
          </a:r>
          <a:endParaRPr lang="en-US" sz="1000" kern="1200" dirty="0"/>
        </a:p>
      </dsp:txBody>
      <dsp:txXfrm>
        <a:off x="1885008" y="1577497"/>
        <a:ext cx="1603125" cy="641250"/>
      </dsp:txXfrm>
    </dsp:sp>
    <dsp:sp modelId="{6266422E-C27E-455F-A405-4346F0C6D0C9}">
      <dsp:nvSpPr>
        <dsp:cNvPr id="0" name=""/>
        <dsp:cNvSpPr/>
      </dsp:nvSpPr>
      <dsp:spPr>
        <a:xfrm>
          <a:off x="4081289" y="294997"/>
          <a:ext cx="977906" cy="97790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B5F8-95B7-4951-A09F-473D435773F0}">
      <dsp:nvSpPr>
        <dsp:cNvPr id="0" name=""/>
        <dsp:cNvSpPr/>
      </dsp:nvSpPr>
      <dsp:spPr>
        <a:xfrm>
          <a:off x="4289696" y="503403"/>
          <a:ext cx="561093" cy="561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4D539-C6AB-4101-AB8F-CCBB996E6EE2}">
      <dsp:nvSpPr>
        <dsp:cNvPr id="0" name=""/>
        <dsp:cNvSpPr/>
      </dsp:nvSpPr>
      <dsp:spPr>
        <a:xfrm>
          <a:off x="3768680" y="1577497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000" b="1" i="0" kern="1200" dirty="0"/>
            <a:t>Adoption:</a:t>
          </a:r>
          <a:r>
            <a:rPr lang="en-US" sz="1000" b="0" i="0" kern="1200" dirty="0"/>
            <a:t> TIE UPS WITH KVK’S AND AGRONOMISTS</a:t>
          </a:r>
          <a:endParaRPr lang="en-US" sz="1000" kern="1200" dirty="0"/>
        </a:p>
      </dsp:txBody>
      <dsp:txXfrm>
        <a:off x="3768680" y="1577497"/>
        <a:ext cx="1603125" cy="641250"/>
      </dsp:txXfrm>
    </dsp:sp>
    <dsp:sp modelId="{5A9DAA52-E133-4C6D-A437-2D3C521C4140}">
      <dsp:nvSpPr>
        <dsp:cNvPr id="0" name=""/>
        <dsp:cNvSpPr/>
      </dsp:nvSpPr>
      <dsp:spPr>
        <a:xfrm>
          <a:off x="5964961" y="294997"/>
          <a:ext cx="977906" cy="97790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320F6-4DC2-4F08-B292-FFB44DC92AC4}">
      <dsp:nvSpPr>
        <dsp:cNvPr id="0" name=""/>
        <dsp:cNvSpPr/>
      </dsp:nvSpPr>
      <dsp:spPr>
        <a:xfrm>
          <a:off x="6173367" y="503403"/>
          <a:ext cx="561093" cy="5610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A669E-1846-4F74-A549-C11F768CD0C3}">
      <dsp:nvSpPr>
        <dsp:cNvPr id="0" name=""/>
        <dsp:cNvSpPr/>
      </dsp:nvSpPr>
      <dsp:spPr>
        <a:xfrm>
          <a:off x="5652352" y="1577497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000" b="1" i="0" kern="1200" dirty="0"/>
            <a:t>Next Steps:</a:t>
          </a:r>
          <a:r>
            <a:rPr lang="en-US" sz="1000" b="0" i="0" kern="1200" dirty="0"/>
            <a:t> Pilot testing → data collection → model tuning → funding/incubation.</a:t>
          </a:r>
          <a:endParaRPr lang="en-US" sz="1000" kern="1200" dirty="0"/>
        </a:p>
      </dsp:txBody>
      <dsp:txXfrm>
        <a:off x="5652352" y="1577497"/>
        <a:ext cx="1603125" cy="64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53fe652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853fe652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5403bf6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5403bf6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40E5153C-3FFA-B158-B03B-4FCEFF299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5403bf62f_0_0:notes">
            <a:extLst>
              <a:ext uri="{FF2B5EF4-FFF2-40B4-BE49-F238E27FC236}">
                <a16:creationId xmlns:a16="http://schemas.microsoft.com/office/drawing/2014/main" id="{AF4C8AB8-ED22-3090-6BDA-3950C2B8E0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5403bf62f_0_0:notes">
            <a:extLst>
              <a:ext uri="{FF2B5EF4-FFF2-40B4-BE49-F238E27FC236}">
                <a16:creationId xmlns:a16="http://schemas.microsoft.com/office/drawing/2014/main" id="{DC7E443D-D9B9-3378-783E-46591C9F4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221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BDEF32C1-F4E9-C606-4CD9-D025451FA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5403bf62f_0_0:notes">
            <a:extLst>
              <a:ext uri="{FF2B5EF4-FFF2-40B4-BE49-F238E27FC236}">
                <a16:creationId xmlns:a16="http://schemas.microsoft.com/office/drawing/2014/main" id="{B92AD565-989A-0430-2E04-F639A26B5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5403bf62f_0_0:notes">
            <a:extLst>
              <a:ext uri="{FF2B5EF4-FFF2-40B4-BE49-F238E27FC236}">
                <a16:creationId xmlns:a16="http://schemas.microsoft.com/office/drawing/2014/main" id="{25BC97C3-2819-B983-92EE-81A275FB7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9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B4C3C973-1F79-2091-B52C-1EFA1141C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5403bf62f_0_0:notes">
            <a:extLst>
              <a:ext uri="{FF2B5EF4-FFF2-40B4-BE49-F238E27FC236}">
                <a16:creationId xmlns:a16="http://schemas.microsoft.com/office/drawing/2014/main" id="{E09FC354-208D-5F9D-2296-A504BF5841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5403bf62f_0_0:notes">
            <a:extLst>
              <a:ext uri="{FF2B5EF4-FFF2-40B4-BE49-F238E27FC236}">
                <a16:creationId xmlns:a16="http://schemas.microsoft.com/office/drawing/2014/main" id="{5CC4FBC5-2C72-A356-7AD2-624963A20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27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8F421D1B-BE9B-1D2B-5B53-C685DB6EA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5403bf62f_0_0:notes">
            <a:extLst>
              <a:ext uri="{FF2B5EF4-FFF2-40B4-BE49-F238E27FC236}">
                <a16:creationId xmlns:a16="http://schemas.microsoft.com/office/drawing/2014/main" id="{DAA83844-FFF7-C826-2E3D-31302C2F2D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5403bf62f_0_0:notes">
            <a:extLst>
              <a:ext uri="{FF2B5EF4-FFF2-40B4-BE49-F238E27FC236}">
                <a16:creationId xmlns:a16="http://schemas.microsoft.com/office/drawing/2014/main" id="{EA8598F2-0A0A-3D5B-B29D-AB1460718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2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453C55C4-BF08-6B8C-693D-F9CF062DE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5403bf62f_0_0:notes">
            <a:extLst>
              <a:ext uri="{FF2B5EF4-FFF2-40B4-BE49-F238E27FC236}">
                <a16:creationId xmlns:a16="http://schemas.microsoft.com/office/drawing/2014/main" id="{DA34132B-0743-C3C7-E208-3FFF935360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5403bf62f_0_0:notes">
            <a:extLst>
              <a:ext uri="{FF2B5EF4-FFF2-40B4-BE49-F238E27FC236}">
                <a16:creationId xmlns:a16="http://schemas.microsoft.com/office/drawing/2014/main" id="{26E83BB5-7C7B-6902-B3E9-43B18EDEA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3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hyperlink" Target="mailto:rs8264@srmist.edu.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bharadwaj.arnav08@gmail.com" TargetMode="External"/><Relationship Id="rId5" Type="http://schemas.openxmlformats.org/officeDocument/2006/relationships/hyperlink" Target="mailto:anusheelsingh04@gmail.com" TargetMode="External"/><Relationship Id="rId4" Type="http://schemas.openxmlformats.org/officeDocument/2006/relationships/hyperlink" Target="mailto:aadityachaturvedy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288175" y="2877100"/>
            <a:ext cx="39843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Team Name: 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WUNDERKINDS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Problem Statement: 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Open Innovation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944650" y="901575"/>
            <a:ext cx="71850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1D1D1F"/>
                </a:solidFill>
                <a:latin typeface="Raleway Black"/>
                <a:ea typeface="Raleway Black"/>
                <a:cs typeface="Raleway Black"/>
                <a:sym typeface="Raleway Black"/>
              </a:rPr>
              <a:t>TABLE OF </a:t>
            </a:r>
            <a:r>
              <a:rPr lang="en" sz="2400" b="1" dirty="0">
                <a:solidFill>
                  <a:srgbClr val="405D5C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CONTENTS</a:t>
            </a:r>
            <a:endParaRPr dirty="0"/>
          </a:p>
        </p:txBody>
      </p:sp>
      <p:graphicFrame>
        <p:nvGraphicFramePr>
          <p:cNvPr id="60" name="Google Shape;60;p14"/>
          <p:cNvGraphicFramePr/>
          <p:nvPr/>
        </p:nvGraphicFramePr>
        <p:xfrm>
          <a:off x="1406825" y="1648050"/>
          <a:ext cx="6260650" cy="2604962"/>
        </p:xfrm>
        <a:graphic>
          <a:graphicData uri="http://schemas.openxmlformats.org/drawingml/2006/table">
            <a:tbl>
              <a:tblPr>
                <a:noFill/>
                <a:tableStyleId>{AE113604-07E3-4A0C-AF64-377EACE5417B}</a:tableStyleId>
              </a:tblPr>
              <a:tblGrid>
                <a:gridCol w="313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F"/>
                          </a:solidFill>
                        </a:rPr>
                        <a:t>ABSTRACT</a:t>
                      </a:r>
                      <a:endParaRPr sz="600" b="1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strike="noStrike" cap="none">
                          <a:solidFill>
                            <a:srgbClr val="1D1D1F"/>
                          </a:solidFill>
                        </a:rPr>
                        <a:t>Describe your idea/solution/prototype.</a:t>
                      </a:r>
                      <a:endParaRPr sz="600" b="1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strike="noStrike" cap="none" dirty="0">
                          <a:solidFill>
                            <a:srgbClr val="1D1D1F"/>
                          </a:solidFill>
                        </a:rPr>
                        <a:t>TECHNICAL APPROACH</a:t>
                      </a:r>
                      <a:endParaRPr sz="600" b="1" strike="noStrike" cap="none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strike="noStrike" cap="none" dirty="0">
                          <a:solidFill>
                            <a:srgbClr val="1D1D1F"/>
                          </a:solidFill>
                        </a:rPr>
                        <a:t>Technology and methodology to be used (e.g. language, framework, hardware and flow charts/working prototype).</a:t>
                      </a:r>
                      <a:endParaRPr sz="600" b="1" strike="noStrike" cap="none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strike="noStrike" cap="none">
                          <a:solidFill>
                            <a:srgbClr val="1D1D1F"/>
                          </a:solidFill>
                        </a:rPr>
                        <a:t>FEASIBILITY &amp; VIABILITY</a:t>
                      </a:r>
                      <a:endParaRPr sz="600" b="1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strike="noStrike" cap="none">
                          <a:solidFill>
                            <a:srgbClr val="1D1D1F"/>
                          </a:solidFill>
                        </a:rPr>
                        <a:t>Analysis of the feasibility, potential challenges and risk.</a:t>
                      </a:r>
                      <a:endParaRPr sz="600" b="1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strike="noStrike" cap="none" dirty="0">
                          <a:solidFill>
                            <a:srgbClr val="1D1D1F"/>
                          </a:solidFill>
                        </a:rPr>
                        <a:t>IMPACT &amp; </a:t>
                      </a:r>
                      <a:r>
                        <a:rPr lang="en" sz="1100" b="1" dirty="0">
                          <a:solidFill>
                            <a:srgbClr val="1D1D1F"/>
                          </a:solidFill>
                        </a:rPr>
                        <a:t>BENEFITS</a:t>
                      </a:r>
                      <a:endParaRPr sz="600" b="1" strike="noStrike" cap="none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strike="noStrike" cap="none">
                          <a:solidFill>
                            <a:srgbClr val="1D1D1F"/>
                          </a:solidFill>
                        </a:rPr>
                        <a:t>Social, economic, environmental benefits and impact.</a:t>
                      </a:r>
                      <a:endParaRPr sz="600" b="1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F"/>
                          </a:solidFill>
                        </a:rPr>
                        <a:t>FUTURE SCOPE &amp; NEXT STEP</a:t>
                      </a:r>
                      <a:endParaRPr sz="600" b="1" strike="noStrike" cap="none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strike="noStrike" cap="none">
                          <a:solidFill>
                            <a:srgbClr val="1D1D1F"/>
                          </a:solidFill>
                        </a:rPr>
                        <a:t>Scalability, Long-Term Vision, Monetization/Adoption Strategy</a:t>
                      </a:r>
                      <a:endParaRPr sz="600" b="1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strike="noStrike" cap="none">
                          <a:solidFill>
                            <a:srgbClr val="1D1D1F"/>
                          </a:solidFill>
                        </a:rPr>
                        <a:t>OUR TEAM</a:t>
                      </a:r>
                      <a:endParaRPr sz="600" b="1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strike="noStrike" cap="none" dirty="0">
                          <a:solidFill>
                            <a:srgbClr val="1D1D1F"/>
                          </a:solidFill>
                        </a:rPr>
                        <a:t>All team members name, registration no. and mail.</a:t>
                      </a:r>
                      <a:endParaRPr sz="600" b="1" strike="noStrike" cap="none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944650" y="901575"/>
            <a:ext cx="71850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aleway Black" pitchFamily="2" charset="0"/>
              </a:rPr>
              <a:t>ABSTRACT</a:t>
            </a:r>
            <a:br>
              <a:rPr lang="en-US" b="1" dirty="0">
                <a:latin typeface="Raleway Black" pitchFamily="2" charset="0"/>
              </a:rPr>
            </a:br>
            <a:endParaRPr b="1" dirty="0">
              <a:latin typeface="Raleway Black" pitchFamily="2" charset="0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944650" y="1571825"/>
            <a:ext cx="4199779" cy="31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We are developing an AI-powered software platform for crop health monitoring designed for farmers and agronomists. Our solution integrates freely available satellite multispectral imagery with data from  low-cost ground sensors and weather forecasts. 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Using a combination of AI models, including Swin-UNet for spatial analysis and LSTM for time-series prediction, the platform predicts future vegetation stress and pest outbreak risks. 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This information is delivered through an interactive dashboard and mobile alerts with a user-friendly, traffic-light system to make data-driven precision agriculture accessible, scalable, and low-cost.</a:t>
            </a:r>
            <a:endParaRPr sz="14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F5165E-C686-C1A3-DA77-8B97BDFBC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188" y="901575"/>
            <a:ext cx="2008895" cy="18404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112A63-BC2F-2FD8-6E05-E6C446FE8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726" y="2742023"/>
            <a:ext cx="2004357" cy="1840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FA05A-6A0B-83D0-58B4-FE3F6E6256F6}"/>
              </a:ext>
            </a:extLst>
          </p:cNvPr>
          <p:cNvSpPr txBox="1"/>
          <p:nvPr/>
        </p:nvSpPr>
        <p:spPr>
          <a:xfrm>
            <a:off x="5609188" y="4582472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3D Model of Module</a:t>
            </a:r>
            <a:endParaRPr lang="en-IN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>
          <a:extLst>
            <a:ext uri="{FF2B5EF4-FFF2-40B4-BE49-F238E27FC236}">
              <a16:creationId xmlns:a16="http://schemas.microsoft.com/office/drawing/2014/main" id="{5B58C2DD-050B-3F40-C2F7-E9699231D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>
            <a:extLst>
              <a:ext uri="{FF2B5EF4-FFF2-40B4-BE49-F238E27FC236}">
                <a16:creationId xmlns:a16="http://schemas.microsoft.com/office/drawing/2014/main" id="{15222AF0-2C66-5B83-5387-8AA5C7AC30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650" y="901575"/>
            <a:ext cx="71850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aleway Black" pitchFamily="2" charset="0"/>
              </a:rPr>
              <a:t>TECHNICAL APPROACH</a:t>
            </a:r>
            <a:br>
              <a:rPr lang="en-US" b="1" dirty="0">
                <a:latin typeface="Raleway Black" pitchFamily="2" charset="0"/>
              </a:rPr>
            </a:br>
            <a:br>
              <a:rPr lang="en-US" b="1" dirty="0">
                <a:latin typeface="Raleway Black" pitchFamily="2" charset="0"/>
              </a:rPr>
            </a:br>
            <a:endParaRPr b="1" dirty="0">
              <a:latin typeface="Raleway Black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9E5D6C-8AC0-13D5-3146-EC5505789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212" y="1924036"/>
            <a:ext cx="338945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Javascript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+ React.js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Supabase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Client, Esp-32 based ground station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Supabase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Models: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LSTM.</a:t>
            </a: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Low-power microcontroller with plant profile sensors.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4E678-8891-60BB-0B4D-1CED142E4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150" y="1443148"/>
            <a:ext cx="4165857" cy="32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8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>
          <a:extLst>
            <a:ext uri="{FF2B5EF4-FFF2-40B4-BE49-F238E27FC236}">
              <a16:creationId xmlns:a16="http://schemas.microsoft.com/office/drawing/2014/main" id="{A80FFB0D-005E-2F81-87BD-B92FC46C1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>
            <a:extLst>
              <a:ext uri="{FF2B5EF4-FFF2-40B4-BE49-F238E27FC236}">
                <a16:creationId xmlns:a16="http://schemas.microsoft.com/office/drawing/2014/main" id="{AE540E4F-0816-0EEF-F216-816789E54F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650" y="901575"/>
            <a:ext cx="71850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aleway Black" pitchFamily="2" charset="0"/>
              </a:rPr>
              <a:t>FEASIBILITY AND VIABILITY</a:t>
            </a:r>
            <a:endParaRPr b="1" dirty="0">
              <a:latin typeface="Raleway Black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5AD53-5D61-2213-5A0A-EEEF522ED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41" y="1997561"/>
            <a:ext cx="2265227" cy="1803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6F0AC-FAB0-B501-59E0-7FE3DE110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096" y="1997561"/>
            <a:ext cx="2282320" cy="1803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E496E5-4F34-0959-E167-593938C62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745" y="1997561"/>
            <a:ext cx="2218392" cy="17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>
          <a:extLst>
            <a:ext uri="{FF2B5EF4-FFF2-40B4-BE49-F238E27FC236}">
              <a16:creationId xmlns:a16="http://schemas.microsoft.com/office/drawing/2014/main" id="{D14B25D8-2A0F-684A-E858-0944BF9DF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>
            <a:extLst>
              <a:ext uri="{FF2B5EF4-FFF2-40B4-BE49-F238E27FC236}">
                <a16:creationId xmlns:a16="http://schemas.microsoft.com/office/drawing/2014/main" id="{A8AE6AC2-A5CF-8BC5-D2FF-AE1C0A76C8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650" y="901575"/>
            <a:ext cx="71850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lnSpc>
                <a:spcPct val="120000"/>
              </a:lnSpc>
            </a:pPr>
            <a:r>
              <a:rPr lang="en-IN" b="1" dirty="0">
                <a:solidFill>
                  <a:srgbClr val="1D1D1F"/>
                </a:solidFill>
                <a:latin typeface="Raleway Black" pitchFamily="2" charset="0"/>
              </a:rPr>
              <a:t>IMPACT &amp; BENEFITS</a:t>
            </a:r>
            <a:endParaRPr lang="en-IN" sz="800" b="1" dirty="0">
              <a:latin typeface="Raleway Black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62ADC-9106-5700-B421-30ABDF31BE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9826" y="1383675"/>
            <a:ext cx="6504345" cy="1592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6AE6B-155C-94A5-4D28-B334CDFC5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829" y="3080353"/>
            <a:ext cx="2020821" cy="164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894EE8-0391-A560-7C9D-C60AD7F30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50" y="3117727"/>
            <a:ext cx="1951117" cy="1538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6ACCF-3F35-4987-8C52-4F0889749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952" y="3117727"/>
            <a:ext cx="2000095" cy="15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68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>
          <a:extLst>
            <a:ext uri="{FF2B5EF4-FFF2-40B4-BE49-F238E27FC236}">
              <a16:creationId xmlns:a16="http://schemas.microsoft.com/office/drawing/2014/main" id="{975DCDFB-4805-9B28-6270-8AD0FCB6D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>
            <a:extLst>
              <a:ext uri="{FF2B5EF4-FFF2-40B4-BE49-F238E27FC236}">
                <a16:creationId xmlns:a16="http://schemas.microsoft.com/office/drawing/2014/main" id="{320D36F4-C9A5-6DD5-3F30-CE5018E28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650" y="901575"/>
            <a:ext cx="71850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lnSpc>
                <a:spcPct val="120000"/>
              </a:lnSpc>
            </a:pPr>
            <a:r>
              <a:rPr lang="en-IN" b="1">
                <a:solidFill>
                  <a:srgbClr val="1D1D1F"/>
                </a:solidFill>
                <a:latin typeface="Raleway Black" pitchFamily="2" charset="0"/>
              </a:rPr>
              <a:t>FUTURE SCOPE &amp; NEXT STEP</a:t>
            </a:r>
            <a:endParaRPr lang="en-IN" sz="800" b="1" dirty="0">
              <a:latin typeface="Raleway Black" pitchFamily="2" charset="0"/>
            </a:endParaRPr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DBC86C23-866F-AF14-9FB3-CA9711089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813784"/>
              </p:ext>
            </p:extLst>
          </p:nvPr>
        </p:nvGraphicFramePr>
        <p:xfrm>
          <a:off x="872836" y="1728180"/>
          <a:ext cx="7256814" cy="2513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3778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>
          <a:extLst>
            <a:ext uri="{FF2B5EF4-FFF2-40B4-BE49-F238E27FC236}">
              <a16:creationId xmlns:a16="http://schemas.microsoft.com/office/drawing/2014/main" id="{DA52A5DB-2A28-37B0-040E-A1E42A66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>
            <a:extLst>
              <a:ext uri="{FF2B5EF4-FFF2-40B4-BE49-F238E27FC236}">
                <a16:creationId xmlns:a16="http://schemas.microsoft.com/office/drawing/2014/main" id="{76C96EB1-BB30-54B7-30CA-82DE0BFE12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8017" y="925429"/>
            <a:ext cx="71850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aleway Black" pitchFamily="2" charset="0"/>
              </a:rPr>
              <a:t>OUR TEAM</a:t>
            </a:r>
            <a:br>
              <a:rPr lang="en-US" b="1" dirty="0">
                <a:latin typeface="Raleway Black" pitchFamily="2" charset="0"/>
              </a:rPr>
            </a:br>
            <a:endParaRPr b="1" dirty="0">
              <a:latin typeface="Raleway Blac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33474-6861-1E00-3FAE-F2C68C184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650" y="1599264"/>
            <a:ext cx="3571691" cy="3416400"/>
          </a:xfrm>
        </p:spPr>
        <p:txBody>
          <a:bodyPr>
            <a:normAutofit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Member 1: Aaditya </a:t>
            </a:r>
            <a:r>
              <a:rPr lang="en-US" sz="1200" dirty="0" err="1">
                <a:solidFill>
                  <a:schemeClr val="tx1"/>
                </a:solidFill>
              </a:rPr>
              <a:t>Chaturvedy</a:t>
            </a:r>
            <a:r>
              <a:rPr lang="en-US" sz="1200" dirty="0">
                <a:solidFill>
                  <a:schemeClr val="tx1"/>
                </a:solidFill>
              </a:rPr>
              <a:t> (Team Lead)</a:t>
            </a:r>
            <a:br>
              <a:rPr lang="en-IN" sz="1200" dirty="0">
                <a:solidFill>
                  <a:schemeClr val="tx1"/>
                </a:solidFill>
              </a:rPr>
            </a:br>
            <a:r>
              <a:rPr lang="en-IN" sz="1200" dirty="0" err="1">
                <a:solidFill>
                  <a:schemeClr val="tx1"/>
                </a:solidFill>
              </a:rPr>
              <a:t>Reg.No</a:t>
            </a:r>
            <a:r>
              <a:rPr lang="en-IN" sz="1200" dirty="0">
                <a:solidFill>
                  <a:schemeClr val="tx1"/>
                </a:solidFill>
              </a:rPr>
              <a:t>: RA2411003010305</a:t>
            </a:r>
            <a:br>
              <a:rPr lang="en-IN" sz="1200" dirty="0">
                <a:solidFill>
                  <a:schemeClr val="tx1"/>
                </a:solidFill>
              </a:rPr>
            </a:br>
            <a:r>
              <a:rPr lang="en-IN" sz="1200" dirty="0">
                <a:solidFill>
                  <a:schemeClr val="tx1"/>
                </a:solidFill>
              </a:rPr>
              <a:t>Email: </a:t>
            </a:r>
            <a:r>
              <a:rPr lang="en-IN" sz="1200" dirty="0">
                <a:solidFill>
                  <a:schemeClr val="tx1"/>
                </a:solidFill>
                <a:hlinkClick r:id="rId4"/>
              </a:rPr>
              <a:t>aadityachaturvedy@gmail.com</a:t>
            </a:r>
            <a:endParaRPr lang="en-IN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IN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Member 2: Anusheel Singh</a:t>
            </a:r>
            <a:br>
              <a:rPr lang="en-IN" sz="1200" dirty="0">
                <a:solidFill>
                  <a:schemeClr val="tx1"/>
                </a:solidFill>
              </a:rPr>
            </a:br>
            <a:r>
              <a:rPr lang="en-IN" sz="1200" dirty="0" err="1">
                <a:solidFill>
                  <a:schemeClr val="tx1"/>
                </a:solidFill>
              </a:rPr>
              <a:t>Reg.No</a:t>
            </a:r>
            <a:r>
              <a:rPr lang="en-IN" sz="1200" dirty="0">
                <a:solidFill>
                  <a:schemeClr val="tx1"/>
                </a:solidFill>
              </a:rPr>
              <a:t>: RA2411004010351</a:t>
            </a:r>
            <a:br>
              <a:rPr lang="en-IN" sz="1200" dirty="0">
                <a:solidFill>
                  <a:schemeClr val="tx1"/>
                </a:solidFill>
              </a:rPr>
            </a:br>
            <a:r>
              <a:rPr lang="en-IN" sz="1200" dirty="0">
                <a:solidFill>
                  <a:schemeClr val="tx1"/>
                </a:solidFill>
              </a:rPr>
              <a:t>Email: </a:t>
            </a:r>
            <a:r>
              <a:rPr lang="en-IN" sz="1200" dirty="0">
                <a:solidFill>
                  <a:srgbClr val="0097A7"/>
                </a:solidFill>
                <a:hlinkClick r:id="rId5"/>
              </a:rPr>
              <a:t>anusheelsingh04@gmail</a:t>
            </a:r>
            <a:r>
              <a:rPr lang="en-IN" sz="1200" dirty="0">
                <a:solidFill>
                  <a:schemeClr val="tx1"/>
                </a:solidFill>
                <a:hlinkClick r:id="rId5"/>
              </a:rPr>
              <a:t>.com</a:t>
            </a:r>
            <a:endParaRPr lang="en-IN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IN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Member 3: Arnav Bharadwaj</a:t>
            </a:r>
            <a:br>
              <a:rPr lang="en-IN" sz="1200" dirty="0">
                <a:solidFill>
                  <a:schemeClr val="tx1"/>
                </a:solidFill>
              </a:rPr>
            </a:br>
            <a:r>
              <a:rPr lang="en-IN" sz="1200" dirty="0" err="1">
                <a:solidFill>
                  <a:schemeClr val="tx1"/>
                </a:solidFill>
              </a:rPr>
              <a:t>Reg.No</a:t>
            </a:r>
            <a:r>
              <a:rPr lang="en-IN" sz="1200" dirty="0">
                <a:solidFill>
                  <a:schemeClr val="tx1"/>
                </a:solidFill>
              </a:rPr>
              <a:t>: RA2411003010347</a:t>
            </a:r>
            <a:br>
              <a:rPr lang="en-IN" sz="1200" dirty="0">
                <a:solidFill>
                  <a:schemeClr val="tx1"/>
                </a:solidFill>
              </a:rPr>
            </a:br>
            <a:r>
              <a:rPr lang="en-IN" sz="1200" dirty="0">
                <a:solidFill>
                  <a:schemeClr val="tx1"/>
                </a:solidFill>
              </a:rPr>
              <a:t>Email: </a:t>
            </a:r>
            <a:r>
              <a:rPr lang="en-IN" sz="1200" dirty="0">
                <a:solidFill>
                  <a:srgbClr val="0097A7"/>
                </a:solidFill>
                <a:hlinkClick r:id="rId6"/>
              </a:rPr>
              <a:t>bharadwaj.arnav08@gmail</a:t>
            </a:r>
            <a:r>
              <a:rPr lang="en-IN" sz="1200" dirty="0">
                <a:solidFill>
                  <a:schemeClr val="tx1"/>
                </a:solidFill>
                <a:hlinkClick r:id="rId6"/>
              </a:rPr>
              <a:t>.com</a:t>
            </a:r>
            <a:endParaRPr lang="en-IN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IN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Member 4: Rishab Sanghai</a:t>
            </a:r>
            <a:br>
              <a:rPr lang="en-IN" sz="1200" dirty="0">
                <a:solidFill>
                  <a:schemeClr val="tx1"/>
                </a:solidFill>
              </a:rPr>
            </a:br>
            <a:r>
              <a:rPr lang="en-IN" sz="1200" dirty="0" err="1">
                <a:solidFill>
                  <a:schemeClr val="tx1"/>
                </a:solidFill>
              </a:rPr>
              <a:t>Reg.No</a:t>
            </a:r>
            <a:r>
              <a:rPr lang="en-IN" sz="1200" dirty="0">
                <a:solidFill>
                  <a:schemeClr val="tx1"/>
                </a:solidFill>
              </a:rPr>
              <a:t>: RA2411003010293</a:t>
            </a:r>
            <a:br>
              <a:rPr lang="en-IN" sz="1200" dirty="0">
                <a:solidFill>
                  <a:schemeClr val="tx1"/>
                </a:solidFill>
              </a:rPr>
            </a:br>
            <a:r>
              <a:rPr lang="en-IN" sz="1200" dirty="0">
                <a:solidFill>
                  <a:schemeClr val="tx1"/>
                </a:solidFill>
              </a:rPr>
              <a:t>Email: </a:t>
            </a:r>
            <a:r>
              <a:rPr lang="en-IN" sz="1200" dirty="0">
                <a:solidFill>
                  <a:schemeClr val="tx1"/>
                </a:solidFill>
                <a:hlinkClick r:id="rId7"/>
              </a:rPr>
              <a:t>rs8264@srmist.edu.in</a:t>
            </a:r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4" name="Picture 3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0EEEF032-6DBD-7CD3-6D28-F5928C3627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0562" y="643689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877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387</Words>
  <Application>Microsoft Office PowerPoint</Application>
  <PresentationFormat>On-screen Show (16:9)</PresentationFormat>
  <Paragraphs>41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Raleway Black</vt:lpstr>
      <vt:lpstr>Arial</vt:lpstr>
      <vt:lpstr>Times New Roman</vt:lpstr>
      <vt:lpstr>Simple Light</vt:lpstr>
      <vt:lpstr>PowerPoint Presentation</vt:lpstr>
      <vt:lpstr>TABLE OF CONTENTS</vt:lpstr>
      <vt:lpstr>ABSTRACT </vt:lpstr>
      <vt:lpstr>TECHNICAL APPROACH  </vt:lpstr>
      <vt:lpstr>FEASIBILITY AND VIABILITY</vt:lpstr>
      <vt:lpstr>IMPACT &amp; BENEFITS</vt:lpstr>
      <vt:lpstr>FUTURE SCOPE &amp; NEXT STEP</vt:lpstr>
      <vt:lpstr>OUR TEAM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anusheel singh</cp:lastModifiedBy>
  <cp:revision>21</cp:revision>
  <dcterms:modified xsi:type="dcterms:W3CDTF">2025-09-07T10:02:00Z</dcterms:modified>
</cp:coreProperties>
</file>